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78" r:id="rId3"/>
    <p:sldId id="268" r:id="rId4"/>
    <p:sldId id="273" r:id="rId5"/>
    <p:sldId id="270" r:id="rId6"/>
    <p:sldId id="269" r:id="rId7"/>
    <p:sldId id="274" r:id="rId8"/>
    <p:sldId id="277" r:id="rId9"/>
    <p:sldId id="272" r:id="rId10"/>
    <p:sldId id="275" r:id="rId11"/>
    <p:sldId id="27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  <p:embeddedFont>
      <p:font typeface="Trebuchet MS" panose="020B070302020209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B6D213E-6FCE-4156-ADBA-7B95D304535B}">
          <p14:sldIdLst>
            <p14:sldId id="256"/>
            <p14:sldId id="278"/>
            <p14:sldId id="268"/>
          </p14:sldIdLst>
        </p14:section>
        <p14:section name="Sección predeterminada" id="{AAE6E14A-588C-4B3C-891D-12E2AA57C1B2}">
          <p14:sldIdLst>
            <p14:sldId id="273"/>
            <p14:sldId id="270"/>
            <p14:sldId id="269"/>
            <p14:sldId id="274"/>
            <p14:sldId id="277"/>
            <p14:sldId id="272"/>
            <p14:sldId id="275"/>
            <p14:sldId id="27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ofvwbpxDj5yRjHqQzdmHCjovj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8"/>
    <a:srgbClr val="003366"/>
    <a:srgbClr val="FFC6C6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B8A0A1-3095-4B71-B611-312C05EF2103}">
  <a:tblStyle styleId="{F9B8A0A1-3095-4B71-B611-312C05EF21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B87F9-CE06-4BC1-8E7A-8140FA8C751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7A61A7C-346D-4B16-9668-4811B4FCA022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just">
            <a:buNone/>
          </a:pPr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Mercado </a:t>
          </a:r>
          <a:r>
            <a:rPr lang="en-US" sz="1800" b="1" dirty="0" err="1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objetivo</a:t>
          </a:r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:  </a:t>
          </a:r>
          <a:r>
            <a:rPr lang="en-US" sz="1800" b="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Mi </a:t>
          </a:r>
          <a:r>
            <a:rPr lang="en-US" sz="1800" b="0" dirty="0" err="1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ChacraDigital</a:t>
          </a:r>
          <a:r>
            <a:rPr lang="en-US" sz="1800" b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 </a:t>
          </a:r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se dirige a agricultores de pequeña y mediana escala, cooperativas y asociaciones en áreas rurales de Perú y América Latina. Aborda desafíos como el uso ineficiente de recursos, la </a:t>
          </a:r>
          <a:r>
            <a:rPr lang="es-PE" sz="18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predicción de plagas y la falta de acceso a tecnología avanzada.</a:t>
          </a:r>
          <a:endParaRPr lang="es-PE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6DAD69-BB6A-4DAC-BD33-42AD4F76A162}" type="parTrans" cxnId="{F7E57A21-EEEB-4205-8DC4-B2B67804B57F}">
      <dgm:prSet/>
      <dgm:spPr/>
      <dgm:t>
        <a:bodyPr/>
        <a:lstStyle/>
        <a:p>
          <a:endParaRPr lang="es-PE"/>
        </a:p>
      </dgm:t>
    </dgm:pt>
    <dgm:pt modelId="{CEECB7B8-11D7-4CFB-A6B4-A16073EE82F0}" type="sibTrans" cxnId="{F7E57A21-EEEB-4205-8DC4-B2B67804B57F}">
      <dgm:prSet/>
      <dgm:spPr/>
      <dgm:t>
        <a:bodyPr/>
        <a:lstStyle/>
        <a:p>
          <a:endParaRPr lang="es-PE"/>
        </a:p>
      </dgm:t>
    </dgm:pt>
    <dgm:pt modelId="{2838339A-6FBE-4EA5-BB75-0C9830422306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just">
            <a:buNone/>
          </a:pPr>
          <a:r>
            <a:rPr lang="es-PE" sz="1800" b="1" noProof="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Modelo de comercialización: </a:t>
          </a:r>
          <a:r>
            <a:rPr lang="es-PE" sz="18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Se propone un modelo de venta directa (SaaS) con suscripción mensual o anual. También se considera un modelo </a:t>
          </a:r>
          <a:r>
            <a:rPr lang="es-PE" sz="1800" noProof="0" dirty="0" err="1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freemium</a:t>
          </a:r>
          <a:r>
            <a:rPr lang="es-PE" sz="18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, con acceso limitado a funciones básicas y opciones de pago para características avanzadas.</a:t>
          </a:r>
          <a:endParaRPr lang="es-PE" sz="1800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02BA24-B8F7-4C77-8784-6778A1F94056}" type="parTrans" cxnId="{B6A3A847-C058-4046-8294-9BCF299E9607}">
      <dgm:prSet/>
      <dgm:spPr/>
      <dgm:t>
        <a:bodyPr/>
        <a:lstStyle/>
        <a:p>
          <a:endParaRPr lang="es-PE"/>
        </a:p>
      </dgm:t>
    </dgm:pt>
    <dgm:pt modelId="{9B19137F-E898-4DC8-A799-96045F6D5860}" type="sibTrans" cxnId="{B6A3A847-C058-4046-8294-9BCF299E9607}">
      <dgm:prSet/>
      <dgm:spPr/>
      <dgm:t>
        <a:bodyPr/>
        <a:lstStyle/>
        <a:p>
          <a:endParaRPr lang="es-PE"/>
        </a:p>
      </dgm:t>
    </dgm:pt>
    <dgm:pt modelId="{5BBAAAB6-F4D8-482C-8D9E-8A0BA79EFF3C}" type="pres">
      <dgm:prSet presAssocID="{77CB87F9-CE06-4BC1-8E7A-8140FA8C7516}" presName="diagram" presStyleCnt="0">
        <dgm:presLayoutVars>
          <dgm:dir/>
          <dgm:resizeHandles val="exact"/>
        </dgm:presLayoutVars>
      </dgm:prSet>
      <dgm:spPr/>
    </dgm:pt>
    <dgm:pt modelId="{779FC76F-2828-45B1-B524-D0E889999F67}" type="pres">
      <dgm:prSet presAssocID="{87A61A7C-346D-4B16-9668-4811B4FCA022}" presName="node" presStyleLbl="node1" presStyleIdx="0" presStyleCnt="2">
        <dgm:presLayoutVars>
          <dgm:bulletEnabled val="1"/>
        </dgm:presLayoutVars>
      </dgm:prSet>
      <dgm:spPr/>
    </dgm:pt>
    <dgm:pt modelId="{BE32486A-EF67-429E-802C-0908C69CB97C}" type="pres">
      <dgm:prSet presAssocID="{CEECB7B8-11D7-4CFB-A6B4-A16073EE82F0}" presName="sibTrans" presStyleCnt="0"/>
      <dgm:spPr/>
    </dgm:pt>
    <dgm:pt modelId="{BA9FA048-593F-4917-B594-1B2521144AA2}" type="pres">
      <dgm:prSet presAssocID="{2838339A-6FBE-4EA5-BB75-0C9830422306}" presName="node" presStyleLbl="node1" presStyleIdx="1" presStyleCnt="2">
        <dgm:presLayoutVars>
          <dgm:bulletEnabled val="1"/>
        </dgm:presLayoutVars>
      </dgm:prSet>
      <dgm:spPr/>
    </dgm:pt>
  </dgm:ptLst>
  <dgm:cxnLst>
    <dgm:cxn modelId="{F7E57A21-EEEB-4205-8DC4-B2B67804B57F}" srcId="{77CB87F9-CE06-4BC1-8E7A-8140FA8C7516}" destId="{87A61A7C-346D-4B16-9668-4811B4FCA022}" srcOrd="0" destOrd="0" parTransId="{156DAD69-BB6A-4DAC-BD33-42AD4F76A162}" sibTransId="{CEECB7B8-11D7-4CFB-A6B4-A16073EE82F0}"/>
    <dgm:cxn modelId="{B6A3A847-C058-4046-8294-9BCF299E9607}" srcId="{77CB87F9-CE06-4BC1-8E7A-8140FA8C7516}" destId="{2838339A-6FBE-4EA5-BB75-0C9830422306}" srcOrd="1" destOrd="0" parTransId="{1602BA24-B8F7-4C77-8784-6778A1F94056}" sibTransId="{9B19137F-E898-4DC8-A799-96045F6D5860}"/>
    <dgm:cxn modelId="{E285C789-0FF1-4F78-9127-E9C68E859475}" type="presOf" srcId="{2838339A-6FBE-4EA5-BB75-0C9830422306}" destId="{BA9FA048-593F-4917-B594-1B2521144AA2}" srcOrd="0" destOrd="0" presId="urn:microsoft.com/office/officeart/2005/8/layout/default"/>
    <dgm:cxn modelId="{2EF9F29F-F16F-4E61-9361-B26A50DD7564}" type="presOf" srcId="{77CB87F9-CE06-4BC1-8E7A-8140FA8C7516}" destId="{5BBAAAB6-F4D8-482C-8D9E-8A0BA79EFF3C}" srcOrd="0" destOrd="0" presId="urn:microsoft.com/office/officeart/2005/8/layout/default"/>
    <dgm:cxn modelId="{BA9DD6D0-0B84-4680-8656-A1DE790D8AAC}" type="presOf" srcId="{87A61A7C-346D-4B16-9668-4811B4FCA022}" destId="{779FC76F-2828-45B1-B524-D0E889999F67}" srcOrd="0" destOrd="0" presId="urn:microsoft.com/office/officeart/2005/8/layout/default"/>
    <dgm:cxn modelId="{DA08ADF7-8806-41B2-A839-60F8D719724C}" type="presParOf" srcId="{5BBAAAB6-F4D8-482C-8D9E-8A0BA79EFF3C}" destId="{779FC76F-2828-45B1-B524-D0E889999F67}" srcOrd="0" destOrd="0" presId="urn:microsoft.com/office/officeart/2005/8/layout/default"/>
    <dgm:cxn modelId="{C7A8D3FC-DB14-4D72-912B-4CAE8B1B5B06}" type="presParOf" srcId="{5BBAAAB6-F4D8-482C-8D9E-8A0BA79EFF3C}" destId="{BE32486A-EF67-429E-802C-0908C69CB97C}" srcOrd="1" destOrd="0" presId="urn:microsoft.com/office/officeart/2005/8/layout/default"/>
    <dgm:cxn modelId="{5D7B0006-7744-4DD9-9FD2-D876A3B6DF06}" type="presParOf" srcId="{5BBAAAB6-F4D8-482C-8D9E-8A0BA79EFF3C}" destId="{BA9FA048-593F-4917-B594-1B2521144AA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FC76F-2828-45B1-B524-D0E889999F67}">
      <dsp:nvSpPr>
        <dsp:cNvPr id="0" name=""/>
        <dsp:cNvSpPr/>
      </dsp:nvSpPr>
      <dsp:spPr>
        <a:xfrm>
          <a:off x="601826" y="3064"/>
          <a:ext cx="3726510" cy="223590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Mercado </a:t>
          </a:r>
          <a:r>
            <a:rPr lang="en-US" sz="1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objetivo</a:t>
          </a: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:  </a:t>
          </a:r>
          <a:r>
            <a:rPr lang="en-US" sz="1800" b="0" kern="120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Mi </a:t>
          </a:r>
          <a:r>
            <a:rPr lang="en-US" sz="1800" b="0" kern="1200" dirty="0" err="1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ChacraDigital</a:t>
          </a:r>
          <a:r>
            <a:rPr lang="en-US" sz="1800" b="0" kern="120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 </a:t>
          </a: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se dirige a agricultores de pequeña y mediana escala, cooperativas y asociaciones en áreas rurales de Perú y América Latina. Aborda desafíos como el uso ineficiente de recursos, la </a:t>
          </a:r>
          <a:r>
            <a:rPr lang="es-PE" sz="1800" kern="12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predicción de plagas y la falta de acceso a tecnología avanzada.</a:t>
          </a:r>
          <a:endParaRPr lang="es-PE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1826" y="3064"/>
        <a:ext cx="3726510" cy="2235906"/>
      </dsp:txXfrm>
    </dsp:sp>
    <dsp:sp modelId="{BA9FA048-593F-4917-B594-1B2521144AA2}">
      <dsp:nvSpPr>
        <dsp:cNvPr id="0" name=""/>
        <dsp:cNvSpPr/>
      </dsp:nvSpPr>
      <dsp:spPr>
        <a:xfrm>
          <a:off x="601826" y="2611622"/>
          <a:ext cx="3726510" cy="223590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noProof="0" dirty="0">
              <a:solidFill>
                <a:schemeClr val="tx1"/>
              </a:solidFill>
              <a:latin typeface="Times New Roman" panose="02020603050405020304" pitchFamily="18" charset="0"/>
              <a:ea typeface="IBM Plex Sans Medium" pitchFamily="34" charset="-122"/>
              <a:cs typeface="Times New Roman" panose="02020603050405020304" pitchFamily="18" charset="0"/>
            </a:rPr>
            <a:t>Modelo de comercialización: </a:t>
          </a:r>
          <a:r>
            <a:rPr lang="es-PE" sz="1800" kern="12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Se propone un modelo de venta directa (SaaS) con suscripción mensual o anual. También se considera un modelo </a:t>
          </a:r>
          <a:r>
            <a:rPr lang="es-PE" sz="1800" kern="1200" noProof="0" dirty="0" err="1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freemium</a:t>
          </a:r>
          <a:r>
            <a:rPr lang="es-PE" sz="1800" kern="1200" noProof="0" dirty="0">
              <a:solidFill>
                <a:schemeClr val="tx1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rPr>
            <a:t>, con acceso limitado a funciones básicas y opciones de pago para características avanzadas.</a:t>
          </a:r>
          <a:endParaRPr lang="es-PE" sz="1800" kern="1200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1826" y="2611622"/>
        <a:ext cx="3726510" cy="2235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58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7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99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P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133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42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8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0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9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835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4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" y="1750465"/>
            <a:ext cx="12189915" cy="255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Logotipo - UNTR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" y="167520"/>
            <a:ext cx="3250005" cy="95680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36091" y="4371504"/>
            <a:ext cx="8146167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  <a:sym typeface="Calibri"/>
              </a:rPr>
              <a:t>Estudiantes: </a:t>
            </a:r>
            <a:endParaRPr lang="es-ES" sz="1400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 err="1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Llaja</a:t>
            </a: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Zuta Erika - </a:t>
            </a:r>
            <a:r>
              <a:rPr lang="es-ES" sz="1400" b="1" dirty="0" err="1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Agroclima</a:t>
            </a:r>
            <a:endParaRPr lang="es-ES" sz="1400" b="1" dirty="0">
              <a:solidFill>
                <a:srgbClr val="004F88"/>
              </a:solidFill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Huanambal </a:t>
            </a: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Galvez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Jose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Luis – </a:t>
            </a:r>
            <a:r>
              <a:rPr lang="es-ES" sz="1400" b="1" dirty="0">
                <a:solidFill>
                  <a:srgbClr val="004F88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Riego automatizado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Baldera Chapoñan </a:t>
            </a:r>
            <a:r>
              <a:rPr lang="es-ES" sz="1400" dirty="0" err="1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Victor</a:t>
            </a: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Hugo - </a:t>
            </a:r>
            <a:r>
              <a:rPr lang="es-MX" sz="1400" b="1" dirty="0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App para detección de plagas y enfermedades en quinoa</a:t>
            </a:r>
            <a:endParaRPr lang="es-ES" sz="1400" b="1" dirty="0">
              <a:solidFill>
                <a:srgbClr val="004F88"/>
              </a:solidFill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Vargas Rojas </a:t>
            </a: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Sheyla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Mayli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– </a:t>
            </a:r>
            <a:r>
              <a:rPr lang="es-ES" sz="1400" b="1" dirty="0" err="1">
                <a:solidFill>
                  <a:srgbClr val="004F88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AgroAsistente</a:t>
            </a:r>
            <a:r>
              <a:rPr lang="es-ES" sz="1400" b="1" dirty="0">
                <a:solidFill>
                  <a:srgbClr val="004F88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con voz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Fernández Poquioma Deyli Mailita – </a:t>
            </a:r>
            <a:r>
              <a:rPr lang="es-ES" sz="1400" b="1" dirty="0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Riego precisión Lamud</a:t>
            </a:r>
            <a:endParaRPr lang="es-ES" sz="1400" b="1" dirty="0">
              <a:solidFill>
                <a:srgbClr val="004F88"/>
              </a:solidFill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Bustamante </a:t>
            </a:r>
            <a:r>
              <a:rPr lang="es-ES" sz="1400" dirty="0" err="1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Lopez</a:t>
            </a:r>
            <a:r>
              <a:rPr lang="es-ES" sz="14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Noelia Patricia – </a:t>
            </a:r>
            <a:r>
              <a:rPr lang="es-ES" sz="1400" b="1" dirty="0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Yaku </a:t>
            </a:r>
            <a:r>
              <a:rPr lang="es-ES" sz="1400" b="1" dirty="0" err="1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Tukuy</a:t>
            </a:r>
            <a:endParaRPr lang="es-ES" sz="1400" b="1" dirty="0">
              <a:solidFill>
                <a:srgbClr val="004F88"/>
              </a:solidFill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Gomez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Torres Euler – </a:t>
            </a:r>
            <a:r>
              <a:rPr lang="es-ES" sz="1400" b="1" dirty="0" err="1">
                <a:solidFill>
                  <a:srgbClr val="004F88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AgroCal</a:t>
            </a:r>
            <a:endParaRPr lang="es-ES" sz="1400" b="1" dirty="0">
              <a:solidFill>
                <a:srgbClr val="004F88"/>
              </a:solidFill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4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Grandez</a:t>
            </a:r>
            <a:r>
              <a:rPr lang="es-ES" sz="14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Castro Brayan – </a:t>
            </a:r>
            <a:r>
              <a:rPr lang="es-ES" sz="1400" b="1" dirty="0" err="1">
                <a:solidFill>
                  <a:srgbClr val="004F88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Go</a:t>
            </a:r>
            <a:r>
              <a:rPr lang="es-ES" sz="1400" b="1" dirty="0" err="1">
                <a:solidFill>
                  <a:srgbClr val="004F88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CHOCHO</a:t>
            </a:r>
            <a:endParaRPr lang="es-ES" sz="1400" b="1" dirty="0">
              <a:solidFill>
                <a:srgbClr val="004F88"/>
              </a:solidFill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8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641452" y="5799782"/>
            <a:ext cx="898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2025</a:t>
            </a:r>
            <a:endParaRPr sz="1800" b="1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006100" y="783648"/>
            <a:ext cx="908453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Facultad</a:t>
            </a:r>
            <a:r>
              <a:rPr lang="en-US" sz="3200" b="1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de Ingeniería y </a:t>
            </a:r>
            <a:r>
              <a:rPr lang="en-US" sz="3200" b="1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Ciencias</a:t>
            </a:r>
            <a:r>
              <a:rPr lang="en-US" sz="3200" b="1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Agrarias</a:t>
            </a:r>
            <a:endParaRPr dirty="0"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Escuela </a:t>
            </a:r>
            <a:r>
              <a:rPr lang="en-US" sz="2800" b="1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Profesional</a:t>
            </a:r>
            <a:r>
              <a:rPr lang="en-US" sz="2800" b="1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de Ingeniería </a:t>
            </a:r>
            <a:r>
              <a:rPr lang="en-US" sz="2800" b="1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Agronoma</a:t>
            </a:r>
            <a:endParaRPr dirty="0">
              <a:latin typeface="+mj-lt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60217" y="3619790"/>
            <a:ext cx="10139081" cy="55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800" b="1" u="none" dirty="0">
                <a:solidFill>
                  <a:schemeClr val="lt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Curso</a:t>
            </a:r>
            <a:r>
              <a:rPr lang="es-PE" sz="2800" b="1" dirty="0">
                <a:solidFill>
                  <a:schemeClr val="lt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: Innovación agraria y Desarrollo rural</a:t>
            </a:r>
            <a:endParaRPr lang="es-PE" dirty="0">
              <a:latin typeface="+mj-lt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908597" y="4922618"/>
            <a:ext cx="419227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>
              <a:latin typeface="+mj-lt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212173" y="2173110"/>
            <a:ext cx="9767654" cy="13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PE" sz="2800" b="1" dirty="0">
                <a:solidFill>
                  <a:schemeClr val="lt1"/>
                </a:solidFill>
                <a:latin typeface="+mj-lt"/>
              </a:rPr>
              <a:t>Mi ChacraDigital: "Tu parcela en versión digital para decidir mejor"</a:t>
            </a:r>
          </a:p>
        </p:txBody>
      </p:sp>
      <p:sp>
        <p:nvSpPr>
          <p:cNvPr id="11" name="Google Shape;91;p1">
            <a:extLst>
              <a:ext uri="{FF2B5EF4-FFF2-40B4-BE49-F238E27FC236}">
                <a16:creationId xmlns:a16="http://schemas.microsoft.com/office/drawing/2014/main" id="{7E04EB5C-D097-4236-A9F5-AB60B28D076C}"/>
              </a:ext>
            </a:extLst>
          </p:cNvPr>
          <p:cNvSpPr txBox="1"/>
          <p:nvPr/>
        </p:nvSpPr>
        <p:spPr>
          <a:xfrm>
            <a:off x="9024178" y="5119735"/>
            <a:ext cx="307669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600" b="1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  <a:sym typeface="Calibri"/>
              </a:rPr>
              <a:t>Docente: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Dr.</a:t>
            </a:r>
            <a:r>
              <a:rPr lang="es-PE" sz="1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s-PE" sz="1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Juan Carlos Guerrero Abad</a:t>
            </a:r>
            <a:r>
              <a:rPr lang="es-ES" sz="14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  <a:sym typeface="Calibri"/>
              </a:rPr>
              <a:t> </a:t>
            </a:r>
            <a:endParaRPr sz="1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55ACEDCC-927F-DE7A-3F12-E59D5499D666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</a:rPr>
              <a:pPr marL="38100">
                <a:spcBef>
                  <a:spcPts val="300"/>
                </a:spcBef>
              </a:pPr>
              <a:t>1</a:t>
            </a:fld>
            <a:endParaRPr lang="es-PE" spc="-350" dirty="0">
              <a:latin typeface="+mj-lt"/>
            </a:endParaRP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EB16484C-CAEA-2E6C-78B3-32C778A7F3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88EDE7-F321-1D10-3798-5CC645E9C9FF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36102-8984-4FF6-300E-D9E219B6B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FB694EC-1470-793A-2E1D-D84689D7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1"/>
            <a:ext cx="4572000" cy="6857999"/>
          </a:xfrm>
          <a:prstGeom prst="rect">
            <a:avLst/>
          </a:prstGeom>
        </p:spPr>
      </p:pic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5849B2A3-202B-C5EB-BF20-8508A77815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57D682EF-C461-2237-E8A4-DFD4EBFF96D5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10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E1DBAA6E-7D9E-7561-5231-3D46770514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498C6B-1FFB-A50B-7DE8-1DA5F4231313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8F999E8-5B44-F049-820D-6986C4A7FC9E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10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F906433-C996-6E50-1BEE-A126C38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24389"/>
              </p:ext>
            </p:extLst>
          </p:nvPr>
        </p:nvGraphicFramePr>
        <p:xfrm>
          <a:off x="558079" y="2706688"/>
          <a:ext cx="6503844" cy="288328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251922">
                  <a:extLst>
                    <a:ext uri="{9D8B030D-6E8A-4147-A177-3AD203B41FA5}">
                      <a16:colId xmlns:a16="http://schemas.microsoft.com/office/drawing/2014/main" val="1919587330"/>
                    </a:ext>
                  </a:extLst>
                </a:gridCol>
                <a:gridCol w="3251922">
                  <a:extLst>
                    <a:ext uri="{9D8B030D-6E8A-4147-A177-3AD203B41FA5}">
                      <a16:colId xmlns:a16="http://schemas.microsoft.com/office/drawing/2014/main" val="342925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Concepto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estimado (S/.)</a:t>
                      </a:r>
                      <a:endParaRPr lang="es-P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7254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Desarrollo de software (plataforma y app)</a:t>
                      </a:r>
                      <a:endParaRPr lang="es-P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39,200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8589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(sensores)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3,800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0609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Imágenes satelitales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3930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Desarrollo de redes neuronales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19,000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4415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Sistema de riego automatizado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13,300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665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Marketing y comercialización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11,400</a:t>
                      </a:r>
                      <a:endParaRPr lang="es-P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7705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Infraestructura y mantenimiento anual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8,360</a:t>
                      </a:r>
                      <a:endParaRPr lang="es-P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71989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estimado</a:t>
                      </a:r>
                      <a:endParaRPr lang="es-P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S/. 95,060</a:t>
                      </a:r>
                      <a:endParaRPr lang="es-P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3153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35AD562-203F-78B7-2377-A718D4D23159}"/>
              </a:ext>
            </a:extLst>
          </p:cNvPr>
          <p:cNvSpPr txBox="1"/>
          <p:nvPr/>
        </p:nvSpPr>
        <p:spPr>
          <a:xfrm>
            <a:off x="558079" y="1196828"/>
            <a:ext cx="65038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800" b="1" dirty="0">
                <a:solidFill>
                  <a:schemeClr val="bg1"/>
                </a:solidFill>
                <a:latin typeface="+mj-lt"/>
              </a:rPr>
              <a:t>7. Costos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3110CF-455A-60F3-8765-211CC7F8FD46}"/>
              </a:ext>
            </a:extLst>
          </p:cNvPr>
          <p:cNvSpPr txBox="1"/>
          <p:nvPr/>
        </p:nvSpPr>
        <p:spPr>
          <a:xfrm>
            <a:off x="511610" y="1812903"/>
            <a:ext cx="6596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Fases: diseño → instalación → calibración → capacitación → monitoreo → evaluación.</a:t>
            </a:r>
          </a:p>
        </p:txBody>
      </p:sp>
    </p:spTree>
    <p:extLst>
      <p:ext uri="{BB962C8B-B14F-4D97-AF65-F5344CB8AC3E}">
        <p14:creationId xmlns:p14="http://schemas.microsoft.com/office/powerpoint/2010/main" val="48137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CD18-01C0-5BC6-B1B4-CEA39EFF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A7CE339-A75C-D152-D4B2-411F67EF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290"/>
            <a:ext cx="4535055" cy="6802583"/>
          </a:xfrm>
          <a:prstGeom prst="rect">
            <a:avLst/>
          </a:prstGeom>
        </p:spPr>
      </p:pic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A6E2F216-4FA0-E027-BC69-C93FF0C975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5D1FE71F-060A-5995-F259-F5B8F3A54976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11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3634D05E-0505-0A84-4063-B20466E73E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4C28D6-D6DA-A548-8F2E-E63A4B732CB1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B9FF76D-A8AA-2986-1B26-500CBC4A74DD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11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418FD4-2F3A-8DF0-EADE-D0680B0CE5A7}"/>
              </a:ext>
            </a:extLst>
          </p:cNvPr>
          <p:cNvSpPr txBox="1"/>
          <p:nvPr/>
        </p:nvSpPr>
        <p:spPr>
          <a:xfrm>
            <a:off x="5858644" y="1646489"/>
            <a:ext cx="528695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  <a:latin typeface="+mj-lt"/>
              </a:rPr>
              <a:t>6</a:t>
            </a:r>
            <a:r>
              <a:rPr lang="es-PE" sz="1800" b="1" dirty="0">
                <a:solidFill>
                  <a:schemeClr val="bg1"/>
                </a:solidFill>
                <a:latin typeface="+mj-lt"/>
              </a:rPr>
              <a:t>. Conclusiones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33B095-4D73-7E35-5ACD-5551E5D5FA83}"/>
              </a:ext>
            </a:extLst>
          </p:cNvPr>
          <p:cNvSpPr txBox="1"/>
          <p:nvPr/>
        </p:nvSpPr>
        <p:spPr>
          <a:xfrm>
            <a:off x="5858644" y="2753248"/>
            <a:ext cx="52869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ChacraDigital presenta una alta viabilidad comercial, técnica y legal, ya que aprovecha tecnologías accesibles, satisface una necesidad urgente en el sector agrícola, y cumple con las normativas ambientales y de protección de datos. La integración del asistente de voz mejora la accesibilidad y la usabilidad, posicionando a Mi ChacraDigital como una herramienta clave para la mejora de la productividad y sostenibilidad en la agricultura.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8758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66644A7-DB38-17FF-D68A-3FE4002E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CD18-01C0-5BC6-B1B4-CEA39EFF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A6E2F216-4FA0-E027-BC69-C93FF0C975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5D1FE71F-060A-5995-F259-F5B8F3A54976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2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3634D05E-0505-0A84-4063-B20466E73E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4C28D6-D6DA-A548-8F2E-E63A4B732CB1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B9FF76D-A8AA-2986-1B26-500CBC4A74DD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2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3BC282-1FF6-B49C-9D8F-3E3EC4404E06}"/>
              </a:ext>
            </a:extLst>
          </p:cNvPr>
          <p:cNvSpPr txBox="1"/>
          <p:nvPr/>
        </p:nvSpPr>
        <p:spPr>
          <a:xfrm>
            <a:off x="3230244" y="587180"/>
            <a:ext cx="644022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Diagnóstico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 del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problema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B41C7C-8084-5EE4-4B25-0731462C9EE1}"/>
              </a:ext>
            </a:extLst>
          </p:cNvPr>
          <p:cNvSpPr txBox="1"/>
          <p:nvPr/>
        </p:nvSpPr>
        <p:spPr>
          <a:xfrm>
            <a:off x="1182559" y="1524595"/>
            <a:ext cx="98268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Baja precisión en decisiones de riego/fertilización, pérdidas por plagas, falta de datos climáticos en tiempo real.</a:t>
            </a:r>
          </a:p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económico y ambiental (ejemplos: sobreuso de agua y fertilizantes, reducción de rendimientos).</a:t>
            </a:r>
          </a:p>
          <a:p>
            <a:pPr algn="just"/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Muchos agricultores no usan aplicaciones por la complejidad de lectura o navegación, limitando su acceso a información técnica.</a:t>
            </a:r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D20A67-C643-5EAA-4273-C1EFBEE31771}"/>
              </a:ext>
            </a:extLst>
          </p:cNvPr>
          <p:cNvSpPr txBox="1"/>
          <p:nvPr/>
        </p:nvSpPr>
        <p:spPr>
          <a:xfrm>
            <a:off x="1182559" y="4244933"/>
            <a:ext cx="9118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Económicos: Reducción de costos de producción por hectárea.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Ambientales: Menor huella hídrica y de carbono.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Sociales: Número de productores capacitados, porcentaje de adopción tecnológica</a:t>
            </a:r>
            <a:r>
              <a:rPr lang="es-PE" dirty="0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7B2AA7-CBE8-B9B9-5CBC-DD3E2B7D605B}"/>
              </a:ext>
            </a:extLst>
          </p:cNvPr>
          <p:cNvSpPr txBox="1"/>
          <p:nvPr/>
        </p:nvSpPr>
        <p:spPr>
          <a:xfrm>
            <a:off x="1182559" y="3561872"/>
            <a:ext cx="415947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Indicadores de impacto</a:t>
            </a:r>
            <a:endParaRPr lang="es-P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6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92C16AE6-B3E2-4ECC-FD5B-F40BF79182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28BC46EC-4253-6EEB-371D-4754FED6F1AC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3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A74A793-F3CF-94C9-0532-EB4EC9427D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19D805-52D6-D686-37E3-617891653A59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E8C9DD4-A253-05F8-32D5-3526676B8985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3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831B5B-4F44-D794-B988-9CDB06E3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42" y="1919447"/>
            <a:ext cx="5470768" cy="36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713124-E041-9D66-AA6C-81AF17EF6ED7}"/>
              </a:ext>
            </a:extLst>
          </p:cNvPr>
          <p:cNvSpPr txBox="1"/>
          <p:nvPr/>
        </p:nvSpPr>
        <p:spPr>
          <a:xfrm>
            <a:off x="520991" y="1113926"/>
            <a:ext cx="5286956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800" b="1" dirty="0">
                <a:solidFill>
                  <a:schemeClr val="bg1"/>
                </a:solidFill>
                <a:latin typeface="+mj-lt"/>
              </a:rPr>
              <a:t>1. Descripción del </a:t>
            </a:r>
            <a:r>
              <a:rPr lang="es-PE" sz="2000" b="1" dirty="0">
                <a:solidFill>
                  <a:schemeClr val="bg1"/>
                </a:solidFill>
                <a:latin typeface="+mj-lt"/>
              </a:rPr>
              <a:t>proyecto</a:t>
            </a:r>
            <a:endParaRPr lang="es-PE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DB12AE-F49C-08A7-FA23-B22DDE6DA122}"/>
              </a:ext>
            </a:extLst>
          </p:cNvPr>
          <p:cNvSpPr txBox="1"/>
          <p:nvPr/>
        </p:nvSpPr>
        <p:spPr>
          <a:xfrm>
            <a:off x="520990" y="1809949"/>
            <a:ext cx="52869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ChacraDigital es un sistema integral de monitoreo y optimización agrícola que combina tecnologías avanzadas como los gemelos digitales, sensores de bajo costo y redes neuronales para transformar la gestión de cultivos. Inspirado en la industria 4.0, el sistema se adapta al sector agrícola para proporcionar a los agricultores herramientas inteligentes para mejorar la toma de decisiones y maximizar los recursos. Además, contará con un asistente de voz integrado que permitirá a los agricultores interactuar con la plataforma de manera más eficiente, utilizando comandos de voz para acceder a información relevante de su parcela, recibir recomendaciones y gestionar los recursos en tiempo real.</a:t>
            </a:r>
          </a:p>
          <a:p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C5346BE-D79F-A8A8-C0BC-AAB19BA998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623" b="20766"/>
          <a:stretch/>
        </p:blipFill>
        <p:spPr>
          <a:xfrm>
            <a:off x="6521199" y="2042355"/>
            <a:ext cx="2414427" cy="46613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EC55086-D7F7-3F00-072E-8B16E759830E}"/>
              </a:ext>
            </a:extLst>
          </p:cNvPr>
          <p:cNvSpPr txBox="1"/>
          <p:nvPr/>
        </p:nvSpPr>
        <p:spPr>
          <a:xfrm>
            <a:off x="6200242" y="2042355"/>
            <a:ext cx="259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accent3">
                    <a:lumMod val="50000"/>
                  </a:schemeClr>
                </a:solidFill>
              </a:rPr>
              <a:t>Mi ChacraDigital</a:t>
            </a:r>
          </a:p>
        </p:txBody>
      </p:sp>
    </p:spTree>
    <p:extLst>
      <p:ext uri="{BB962C8B-B14F-4D97-AF65-F5344CB8AC3E}">
        <p14:creationId xmlns:p14="http://schemas.microsoft.com/office/powerpoint/2010/main" val="233603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92C16AE6-B3E2-4ECC-FD5B-F40BF79182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" y="97154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28BC46EC-4253-6EEB-371D-4754FED6F1AC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4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A74A793-F3CF-94C9-0532-EB4EC9427D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45346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19D805-52D6-D686-37E3-617891653A59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E8C9DD4-A253-05F8-32D5-3526676B8985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4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79E2FBB-691C-B3D5-5248-61471E567923}"/>
              </a:ext>
            </a:extLst>
          </p:cNvPr>
          <p:cNvGrpSpPr/>
          <p:nvPr/>
        </p:nvGrpSpPr>
        <p:grpSpPr>
          <a:xfrm>
            <a:off x="305958" y="1462537"/>
            <a:ext cx="11256698" cy="4580917"/>
            <a:chOff x="-21382" y="-203282"/>
            <a:chExt cx="13514947" cy="5761866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755B9FD1-86A0-7749-227B-4DE2181320BC}"/>
                </a:ext>
              </a:extLst>
            </p:cNvPr>
            <p:cNvSpPr/>
            <p:nvPr/>
          </p:nvSpPr>
          <p:spPr>
            <a:xfrm>
              <a:off x="290723" y="787235"/>
              <a:ext cx="4207669" cy="3028712"/>
            </a:xfrm>
            <a:prstGeom prst="roundRect">
              <a:avLst>
                <a:gd name="adj" fmla="val 4831"/>
              </a:avLst>
            </a:prstGeom>
            <a:solidFill>
              <a:srgbClr val="FFFFFF">
                <a:alpha val="95000"/>
              </a:srgbClr>
            </a:solidFill>
            <a:ln/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06BC028-81BE-69A3-5A35-82A2854988DE}"/>
                </a:ext>
              </a:extLst>
            </p:cNvPr>
            <p:cNvSpPr/>
            <p:nvPr/>
          </p:nvSpPr>
          <p:spPr>
            <a:xfrm>
              <a:off x="290723" y="65419"/>
              <a:ext cx="4207669" cy="121920"/>
            </a:xfrm>
            <a:prstGeom prst="roundRect">
              <a:avLst>
                <a:gd name="adj" fmla="val 76843"/>
              </a:avLst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</p:sp>
        <p:sp>
          <p:nvSpPr>
            <p:cNvPr id="9" name="Shape 3">
              <a:extLst>
                <a:ext uri="{FF2B5EF4-FFF2-40B4-BE49-F238E27FC236}">
                  <a16:creationId xmlns:a16="http://schemas.microsoft.com/office/drawing/2014/main" id="{5D52AE02-7204-602C-7C78-6ADE8A076D7D}"/>
                </a:ext>
              </a:extLst>
            </p:cNvPr>
            <p:cNvSpPr/>
            <p:nvPr/>
          </p:nvSpPr>
          <p:spPr>
            <a:xfrm>
              <a:off x="2059991" y="-187127"/>
              <a:ext cx="669131" cy="669131"/>
            </a:xfrm>
            <a:prstGeom prst="roundRect">
              <a:avLst>
                <a:gd name="adj" fmla="val 136655"/>
              </a:avLst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</p:sp>
        <p:sp>
          <p:nvSpPr>
            <p:cNvPr id="15" name="Text 5">
              <a:extLst>
                <a:ext uri="{FF2B5EF4-FFF2-40B4-BE49-F238E27FC236}">
                  <a16:creationId xmlns:a16="http://schemas.microsoft.com/office/drawing/2014/main" id="{0245D940-6F59-5E58-8300-F43DABE60398}"/>
                </a:ext>
              </a:extLst>
            </p:cNvPr>
            <p:cNvSpPr/>
            <p:nvPr/>
          </p:nvSpPr>
          <p:spPr>
            <a:xfrm>
              <a:off x="889327" y="489224"/>
              <a:ext cx="3700701" cy="6560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Monitoreo</a:t>
              </a: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 digital de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parcelas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6">
              <a:extLst>
                <a:ext uri="{FF2B5EF4-FFF2-40B4-BE49-F238E27FC236}">
                  <a16:creationId xmlns:a16="http://schemas.microsoft.com/office/drawing/2014/main" id="{72D519A7-F64D-977B-5C0D-EAD84ABCE846}"/>
                </a:ext>
              </a:extLst>
            </p:cNvPr>
            <p:cNvSpPr/>
            <p:nvPr/>
          </p:nvSpPr>
          <p:spPr>
            <a:xfrm>
              <a:off x="290725" y="838377"/>
              <a:ext cx="4206067" cy="18349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00"/>
                </a:lnSpc>
                <a:buNone/>
              </a:pPr>
              <a:r>
                <a:rPr lang="en-US" sz="1600" dirty="0">
                  <a:latin typeface="Times New Roman" panose="02020603050405020304" pitchFamily="18" charset="0"/>
                  <a:ea typeface="Source Sans 3" pitchFamily="34" charset="-122"/>
                  <a:cs typeface="Times New Roman" panose="02020603050405020304" pitchFamily="18" charset="0"/>
                </a:rPr>
                <a:t>Modelo interactivo con imágenes satelitales (Sentinel-2, Landsat) y sensores locales (humedad, pH, temperatura, nutrientes).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Shape 13">
              <a:extLst>
                <a:ext uri="{FF2B5EF4-FFF2-40B4-BE49-F238E27FC236}">
                  <a16:creationId xmlns:a16="http://schemas.microsoft.com/office/drawing/2014/main" id="{2ED17D2D-76D6-B11C-F867-FE0CD33753FA}"/>
                </a:ext>
              </a:extLst>
            </p:cNvPr>
            <p:cNvSpPr/>
            <p:nvPr/>
          </p:nvSpPr>
          <p:spPr>
            <a:xfrm>
              <a:off x="9152068" y="787235"/>
              <a:ext cx="4207669" cy="3028712"/>
            </a:xfrm>
            <a:prstGeom prst="roundRect">
              <a:avLst>
                <a:gd name="adj" fmla="val 4831"/>
              </a:avLst>
            </a:prstGeom>
            <a:solidFill>
              <a:srgbClr val="FFFFFF">
                <a:alpha val="95000"/>
              </a:srgbClr>
            </a:solidFill>
            <a:ln/>
          </p:spPr>
        </p:sp>
        <p:sp>
          <p:nvSpPr>
            <p:cNvPr id="35" name="Shape 14">
              <a:extLst>
                <a:ext uri="{FF2B5EF4-FFF2-40B4-BE49-F238E27FC236}">
                  <a16:creationId xmlns:a16="http://schemas.microsoft.com/office/drawing/2014/main" id="{5FB4F81C-318C-61EC-3634-989C62DD00A0}"/>
                </a:ext>
              </a:extLst>
            </p:cNvPr>
            <p:cNvSpPr/>
            <p:nvPr/>
          </p:nvSpPr>
          <p:spPr>
            <a:xfrm>
              <a:off x="9285896" y="79951"/>
              <a:ext cx="4207669" cy="121920"/>
            </a:xfrm>
            <a:prstGeom prst="roundRect">
              <a:avLst>
                <a:gd name="adj" fmla="val 76843"/>
              </a:avLst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</p:sp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6ED3184D-14B4-1790-2AA3-52BA9DF70F48}"/>
                </a:ext>
              </a:extLst>
            </p:cNvPr>
            <p:cNvSpPr/>
            <p:nvPr/>
          </p:nvSpPr>
          <p:spPr>
            <a:xfrm>
              <a:off x="11050080" y="-203282"/>
              <a:ext cx="669131" cy="669131"/>
            </a:xfrm>
            <a:prstGeom prst="roundRect">
              <a:avLst>
                <a:gd name="adj" fmla="val 136655"/>
              </a:avLst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</p:sp>
        <p:sp>
          <p:nvSpPr>
            <p:cNvPr id="37" name="Text 16">
              <a:extLst>
                <a:ext uri="{FF2B5EF4-FFF2-40B4-BE49-F238E27FC236}">
                  <a16:creationId xmlns:a16="http://schemas.microsoft.com/office/drawing/2014/main" id="{F4EE53CD-70D9-EDDE-C6E0-7EF91D42CA98}"/>
                </a:ext>
              </a:extLst>
            </p:cNvPr>
            <p:cNvSpPr/>
            <p:nvPr/>
          </p:nvSpPr>
          <p:spPr>
            <a:xfrm>
              <a:off x="11329275" y="-191002"/>
              <a:ext cx="267653" cy="3345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3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17">
              <a:extLst>
                <a:ext uri="{FF2B5EF4-FFF2-40B4-BE49-F238E27FC236}">
                  <a16:creationId xmlns:a16="http://schemas.microsoft.com/office/drawing/2014/main" id="{15603A9F-B0C9-6A1A-7535-660FC1109F7A}"/>
                </a:ext>
              </a:extLst>
            </p:cNvPr>
            <p:cNvSpPr/>
            <p:nvPr/>
          </p:nvSpPr>
          <p:spPr>
            <a:xfrm>
              <a:off x="9612751" y="468387"/>
              <a:ext cx="3700701" cy="8501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Prevención de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plagas</a:t>
              </a: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 y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enfermedades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 18">
              <a:extLst>
                <a:ext uri="{FF2B5EF4-FFF2-40B4-BE49-F238E27FC236}">
                  <a16:creationId xmlns:a16="http://schemas.microsoft.com/office/drawing/2014/main" id="{282AE9C4-CE7D-EC3F-722F-A9E9FCDEBD8A}"/>
                </a:ext>
              </a:extLst>
            </p:cNvPr>
            <p:cNvSpPr/>
            <p:nvPr/>
          </p:nvSpPr>
          <p:spPr>
            <a:xfrm>
              <a:off x="9285896" y="1240031"/>
              <a:ext cx="4207669" cy="10708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00"/>
                </a:lnSpc>
                <a:buNone/>
              </a:pPr>
              <a:r>
                <a:rPr lang="en-US" sz="1600" dirty="0">
                  <a:latin typeface="Times New Roman" panose="02020603050405020304" pitchFamily="18" charset="0"/>
                  <a:ea typeface="Source Sans 3" pitchFamily="34" charset="-122"/>
                  <a:cs typeface="Times New Roman" panose="02020603050405020304" pitchFamily="18" charset="0"/>
                </a:rPr>
                <a:t>Detección temprana con redes neuronales y análisis de imágenes, enviando alertas y recomendaciones.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23">
              <a:extLst>
                <a:ext uri="{FF2B5EF4-FFF2-40B4-BE49-F238E27FC236}">
                  <a16:creationId xmlns:a16="http://schemas.microsoft.com/office/drawing/2014/main" id="{2FB05D3E-9608-F3C5-FE04-1889E0155489}"/>
                </a:ext>
              </a:extLst>
            </p:cNvPr>
            <p:cNvSpPr/>
            <p:nvPr/>
          </p:nvSpPr>
          <p:spPr>
            <a:xfrm>
              <a:off x="76469" y="3530593"/>
              <a:ext cx="3967043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Sistema de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riego</a:t>
              </a: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automatizado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24">
              <a:extLst>
                <a:ext uri="{FF2B5EF4-FFF2-40B4-BE49-F238E27FC236}">
                  <a16:creationId xmlns:a16="http://schemas.microsoft.com/office/drawing/2014/main" id="{62A498C1-2C03-7B82-918A-525D50C6A589}"/>
                </a:ext>
              </a:extLst>
            </p:cNvPr>
            <p:cNvSpPr/>
            <p:nvPr/>
          </p:nvSpPr>
          <p:spPr>
            <a:xfrm>
              <a:off x="-21382" y="4093764"/>
              <a:ext cx="4207669" cy="14558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00"/>
                </a:lnSpc>
                <a:buNone/>
              </a:pPr>
              <a:r>
                <a:rPr lang="en-US" sz="1600" dirty="0">
                  <a:latin typeface="Times New Roman" panose="02020603050405020304" pitchFamily="18" charset="0"/>
                  <a:ea typeface="Source Sans 3" pitchFamily="34" charset="-122"/>
                  <a:cs typeface="Times New Roman" panose="02020603050405020304" pitchFamily="18" charset="0"/>
                </a:rPr>
                <a:t>Riego por goteo optimizado con sensores de humedad y válvula inteligente, controlable remotamente.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29">
              <a:extLst>
                <a:ext uri="{FF2B5EF4-FFF2-40B4-BE49-F238E27FC236}">
                  <a16:creationId xmlns:a16="http://schemas.microsoft.com/office/drawing/2014/main" id="{EC11D5D2-5944-9AF3-091A-95FD2F837275}"/>
                </a:ext>
              </a:extLst>
            </p:cNvPr>
            <p:cNvSpPr/>
            <p:nvPr/>
          </p:nvSpPr>
          <p:spPr>
            <a:xfrm>
              <a:off x="9982036" y="3450925"/>
              <a:ext cx="2624257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1600" b="1" dirty="0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Asistente de </a:t>
              </a:r>
              <a:r>
                <a:rPr lang="en-US" sz="1600" b="1" dirty="0" err="1">
                  <a:latin typeface="Times New Roman" panose="02020603050405020304" pitchFamily="18" charset="0"/>
                  <a:ea typeface="Source Serif 4 Semi Bold" pitchFamily="34" charset="-122"/>
                  <a:cs typeface="Times New Roman" panose="02020603050405020304" pitchFamily="18" charset="0"/>
                </a:rPr>
                <a:t>voz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30">
              <a:extLst>
                <a:ext uri="{FF2B5EF4-FFF2-40B4-BE49-F238E27FC236}">
                  <a16:creationId xmlns:a16="http://schemas.microsoft.com/office/drawing/2014/main" id="{BFDE3A60-8679-EB6F-D0CE-CA334DD98019}"/>
                </a:ext>
              </a:extLst>
            </p:cNvPr>
            <p:cNvSpPr/>
            <p:nvPr/>
          </p:nvSpPr>
          <p:spPr>
            <a:xfrm>
              <a:off x="9287647" y="3824622"/>
              <a:ext cx="4070492" cy="173396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00"/>
                </a:lnSpc>
                <a:buNone/>
              </a:pPr>
              <a:r>
                <a:rPr lang="en-US" sz="1600" dirty="0">
                  <a:latin typeface="Times New Roman" panose="02020603050405020304" pitchFamily="18" charset="0"/>
                  <a:ea typeface="Source Sans 3" pitchFamily="34" charset="-122"/>
                  <a:cs typeface="Times New Roman" panose="02020603050405020304" pitchFamily="18" charset="0"/>
                </a:rPr>
                <a:t>Interacción fácil con la plataforma mediante comandos de voz para actualizaciones y recomendaciones.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Shape 2">
            <a:extLst>
              <a:ext uri="{FF2B5EF4-FFF2-40B4-BE49-F238E27FC236}">
                <a16:creationId xmlns:a16="http://schemas.microsoft.com/office/drawing/2014/main" id="{C5B47C91-3B16-61DC-2633-60B920D2F389}"/>
              </a:ext>
            </a:extLst>
          </p:cNvPr>
          <p:cNvSpPr/>
          <p:nvPr/>
        </p:nvSpPr>
        <p:spPr>
          <a:xfrm>
            <a:off x="294606" y="4059841"/>
            <a:ext cx="3504598" cy="96931"/>
          </a:xfrm>
          <a:prstGeom prst="roundRect">
            <a:avLst>
              <a:gd name="adj" fmla="val 76843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55" name="Shape 3">
            <a:extLst>
              <a:ext uri="{FF2B5EF4-FFF2-40B4-BE49-F238E27FC236}">
                <a16:creationId xmlns:a16="http://schemas.microsoft.com/office/drawing/2014/main" id="{CDF162EE-9009-B841-6722-515F2513E23D}"/>
              </a:ext>
            </a:extLst>
          </p:cNvPr>
          <p:cNvSpPr/>
          <p:nvPr/>
        </p:nvSpPr>
        <p:spPr>
          <a:xfrm>
            <a:off x="1768243" y="3849626"/>
            <a:ext cx="557324" cy="531986"/>
          </a:xfrm>
          <a:prstGeom prst="roundRect">
            <a:avLst>
              <a:gd name="adj" fmla="val 136655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9E4558DA-ABB6-525F-D6AC-F290E25B17ED}"/>
              </a:ext>
            </a:extLst>
          </p:cNvPr>
          <p:cNvSpPr/>
          <p:nvPr/>
        </p:nvSpPr>
        <p:spPr>
          <a:xfrm>
            <a:off x="2277334" y="1485105"/>
            <a:ext cx="251187" cy="458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PE" sz="1600" b="1" dirty="0"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Shape 8">
            <a:extLst>
              <a:ext uri="{FF2B5EF4-FFF2-40B4-BE49-F238E27FC236}">
                <a16:creationId xmlns:a16="http://schemas.microsoft.com/office/drawing/2014/main" id="{524F10AD-D964-BB2D-9D4B-8B6A0D427B30}"/>
              </a:ext>
            </a:extLst>
          </p:cNvPr>
          <p:cNvSpPr/>
          <p:nvPr/>
        </p:nvSpPr>
        <p:spPr>
          <a:xfrm>
            <a:off x="4069178" y="4072331"/>
            <a:ext cx="3504598" cy="96931"/>
          </a:xfrm>
          <a:prstGeom prst="roundRect">
            <a:avLst>
              <a:gd name="adj" fmla="val 76843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58" name="Shape 8">
            <a:extLst>
              <a:ext uri="{FF2B5EF4-FFF2-40B4-BE49-F238E27FC236}">
                <a16:creationId xmlns:a16="http://schemas.microsoft.com/office/drawing/2014/main" id="{07C16BA8-DAB3-1FA3-9564-FD246E98F7E0}"/>
              </a:ext>
            </a:extLst>
          </p:cNvPr>
          <p:cNvSpPr/>
          <p:nvPr/>
        </p:nvSpPr>
        <p:spPr>
          <a:xfrm>
            <a:off x="7945259" y="4067153"/>
            <a:ext cx="3504598" cy="96931"/>
          </a:xfrm>
          <a:prstGeom prst="roundRect">
            <a:avLst>
              <a:gd name="adj" fmla="val 76843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59" name="Shape 15">
            <a:extLst>
              <a:ext uri="{FF2B5EF4-FFF2-40B4-BE49-F238E27FC236}">
                <a16:creationId xmlns:a16="http://schemas.microsoft.com/office/drawing/2014/main" id="{8A8C6455-2077-2A78-54B6-F1231DE681EF}"/>
              </a:ext>
            </a:extLst>
          </p:cNvPr>
          <p:cNvSpPr/>
          <p:nvPr/>
        </p:nvSpPr>
        <p:spPr>
          <a:xfrm>
            <a:off x="9477839" y="3855292"/>
            <a:ext cx="557324" cy="531986"/>
          </a:xfrm>
          <a:prstGeom prst="roundRect">
            <a:avLst>
              <a:gd name="adj" fmla="val 136655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60" name="Shape 15">
            <a:extLst>
              <a:ext uri="{FF2B5EF4-FFF2-40B4-BE49-F238E27FC236}">
                <a16:creationId xmlns:a16="http://schemas.microsoft.com/office/drawing/2014/main" id="{A9F6B4E4-1687-0914-AE74-C781B7E4FB97}"/>
              </a:ext>
            </a:extLst>
          </p:cNvPr>
          <p:cNvSpPr/>
          <p:nvPr/>
        </p:nvSpPr>
        <p:spPr>
          <a:xfrm>
            <a:off x="5457916" y="3842748"/>
            <a:ext cx="557324" cy="531986"/>
          </a:xfrm>
          <a:prstGeom prst="roundRect">
            <a:avLst>
              <a:gd name="adj" fmla="val 136655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61" name="Text 16">
            <a:extLst>
              <a:ext uri="{FF2B5EF4-FFF2-40B4-BE49-F238E27FC236}">
                <a16:creationId xmlns:a16="http://schemas.microsoft.com/office/drawing/2014/main" id="{8A965E0B-448A-0A43-6E35-81ACE53327FE}"/>
              </a:ext>
            </a:extLst>
          </p:cNvPr>
          <p:cNvSpPr/>
          <p:nvPr/>
        </p:nvSpPr>
        <p:spPr>
          <a:xfrm>
            <a:off x="2003096" y="3849625"/>
            <a:ext cx="222930" cy="26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PE" sz="1600" b="1" dirty="0"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4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 16">
            <a:extLst>
              <a:ext uri="{FF2B5EF4-FFF2-40B4-BE49-F238E27FC236}">
                <a16:creationId xmlns:a16="http://schemas.microsoft.com/office/drawing/2014/main" id="{DA9ED072-7C39-FF6C-72F4-AF5E178D27DA}"/>
              </a:ext>
            </a:extLst>
          </p:cNvPr>
          <p:cNvSpPr/>
          <p:nvPr/>
        </p:nvSpPr>
        <p:spPr>
          <a:xfrm>
            <a:off x="5693100" y="3827979"/>
            <a:ext cx="222930" cy="26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PE" sz="1600" b="1" dirty="0"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5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 16">
            <a:extLst>
              <a:ext uri="{FF2B5EF4-FFF2-40B4-BE49-F238E27FC236}">
                <a16:creationId xmlns:a16="http://schemas.microsoft.com/office/drawing/2014/main" id="{58557016-102F-D437-FE93-B3D9C5E19553}"/>
              </a:ext>
            </a:extLst>
          </p:cNvPr>
          <p:cNvSpPr/>
          <p:nvPr/>
        </p:nvSpPr>
        <p:spPr>
          <a:xfrm>
            <a:off x="9697558" y="3856394"/>
            <a:ext cx="264864" cy="36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PE" sz="1600" b="1" dirty="0"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6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7CFC462-4B8F-ACDC-BD4E-22A516A38C60}"/>
              </a:ext>
            </a:extLst>
          </p:cNvPr>
          <p:cNvSpPr txBox="1"/>
          <p:nvPr/>
        </p:nvSpPr>
        <p:spPr>
          <a:xfrm>
            <a:off x="4096351" y="4446228"/>
            <a:ext cx="3504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agroclimáticas</a:t>
            </a:r>
          </a:p>
          <a:p>
            <a:pPr algn="ctr"/>
            <a:endParaRPr lang="es-P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También incorpora una herramienta de cálculo agronómico que ayuda a los agricultores a interpretar los datos y tomar decisiones informadas sobre el manejo de sus cultivos.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BA78AC-A4FE-52BC-578C-CABC268E2AC6}"/>
              </a:ext>
            </a:extLst>
          </p:cNvPr>
          <p:cNvSpPr txBox="1"/>
          <p:nvPr/>
        </p:nvSpPr>
        <p:spPr>
          <a:xfrm>
            <a:off x="10523791" y="5867426"/>
            <a:ext cx="1527349" cy="5742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495B43-84F1-2EB0-7908-B76041F46CC0}"/>
              </a:ext>
            </a:extLst>
          </p:cNvPr>
          <p:cNvSpPr txBox="1"/>
          <p:nvPr/>
        </p:nvSpPr>
        <p:spPr>
          <a:xfrm>
            <a:off x="3413090" y="634096"/>
            <a:ext cx="536582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Source Serif 4 Semi Bold" pitchFamily="34" charset="-122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Source Serif 4 Semi Bold" pitchFamily="34" charset="-122"/>
                <a:cs typeface="Times New Roman" panose="02020603050405020304" pitchFamily="18" charset="0"/>
              </a:rPr>
              <a:t>Funciones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Source Serif 4 Semi Bold" pitchFamily="34" charset="-122"/>
                <a:cs typeface="Times New Roman" panose="02020603050405020304" pitchFamily="18" charset="0"/>
              </a:rPr>
              <a:t> clave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8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2F437-F9EA-4879-D8B8-CCE255EE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FF51A12B-03F1-29F2-3CFD-0E68FD2E37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DFD98BBA-0108-975B-A59F-6C24C768A3E5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5</a:t>
            </a:fld>
            <a:endParaRPr lang="es-PE" spc="-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5B9D2390-0D87-4506-9D64-843D8798A8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CBAA13-0C3B-FEAB-345D-DE3495B64A8D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0202D74-2513-7C21-BCFB-14400B58B1B0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5</a:t>
            </a:fld>
            <a:endParaRPr lang="es-PE" spc="-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F024EA7C-5F3D-415E-CF76-5E2211278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572556"/>
              </p:ext>
            </p:extLst>
          </p:nvPr>
        </p:nvGraphicFramePr>
        <p:xfrm>
          <a:off x="-307110" y="1356242"/>
          <a:ext cx="4930164" cy="485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C2DC1F15-8BC5-1287-8A68-C8E79732F416}"/>
              </a:ext>
            </a:extLst>
          </p:cNvPr>
          <p:cNvSpPr/>
          <p:nvPr/>
        </p:nvSpPr>
        <p:spPr>
          <a:xfrm>
            <a:off x="6604979" y="1583317"/>
            <a:ext cx="3362574" cy="59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Estrategia de </a:t>
            </a:r>
            <a:r>
              <a:rPr lang="en-US" sz="2800" b="1" dirty="0" err="1"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ventas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CD0AEE3B-F3B8-FA0F-CA0F-9BA4F95FD36B}"/>
              </a:ext>
            </a:extLst>
          </p:cNvPr>
          <p:cNvSpPr/>
          <p:nvPr/>
        </p:nvSpPr>
        <p:spPr>
          <a:xfrm>
            <a:off x="4376360" y="2524775"/>
            <a:ext cx="2708556" cy="2653651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FB9ECCB8-A765-ECC5-76DC-6A59A787BC44}"/>
              </a:ext>
            </a:extLst>
          </p:cNvPr>
          <p:cNvSpPr/>
          <p:nvPr/>
        </p:nvSpPr>
        <p:spPr>
          <a:xfrm>
            <a:off x="5277145" y="4980638"/>
            <a:ext cx="680442" cy="680442"/>
          </a:xfrm>
          <a:prstGeom prst="roundRect">
            <a:avLst>
              <a:gd name="adj" fmla="val 13436980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4272667F-916D-0885-1306-C975304142E3}"/>
              </a:ext>
            </a:extLst>
          </p:cNvPr>
          <p:cNvSpPr/>
          <p:nvPr/>
        </p:nvSpPr>
        <p:spPr>
          <a:xfrm>
            <a:off x="4555303" y="2617969"/>
            <a:ext cx="2350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Alianzas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estratégicas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EA1AD434-3833-F53B-3217-E489AB1C4D4C}"/>
              </a:ext>
            </a:extLst>
          </p:cNvPr>
          <p:cNvSpPr/>
          <p:nvPr/>
        </p:nvSpPr>
        <p:spPr>
          <a:xfrm>
            <a:off x="4623053" y="3429000"/>
            <a:ext cx="21751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Formar alianzas con cooperativas agrícolas, instituciones de desarrollo rural y ONGs para promover la solución.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C46ADF19-FB1F-9684-128F-EDF1FA121962}"/>
              </a:ext>
            </a:extLst>
          </p:cNvPr>
          <p:cNvSpPr/>
          <p:nvPr/>
        </p:nvSpPr>
        <p:spPr>
          <a:xfrm>
            <a:off x="7150739" y="2519390"/>
            <a:ext cx="2430747" cy="2653651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A9F63FA4-37F1-BD6C-4669-535A7ABF21F6}"/>
              </a:ext>
            </a:extLst>
          </p:cNvPr>
          <p:cNvSpPr/>
          <p:nvPr/>
        </p:nvSpPr>
        <p:spPr>
          <a:xfrm>
            <a:off x="7495818" y="2617969"/>
            <a:ext cx="2019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Marketing digital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ADC39EE6-2C70-F75B-FADB-997D592C5ADD}"/>
              </a:ext>
            </a:extLst>
          </p:cNvPr>
          <p:cNvSpPr/>
          <p:nvPr/>
        </p:nvSpPr>
        <p:spPr>
          <a:xfrm>
            <a:off x="7356509" y="3415914"/>
            <a:ext cx="20192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Usar redes sociales, marketing de contenidos y seminarios web para educar a los agricultores sobre los beneficios.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A0186D54-7EB1-3EC4-7433-0BDBFCB5EFFA}"/>
              </a:ext>
            </a:extLst>
          </p:cNvPr>
          <p:cNvSpPr/>
          <p:nvPr/>
        </p:nvSpPr>
        <p:spPr>
          <a:xfrm>
            <a:off x="9647309" y="2519391"/>
            <a:ext cx="2295309" cy="2653650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10927119-A85E-EA69-2A77-949975F6B05E}"/>
              </a:ext>
            </a:extLst>
          </p:cNvPr>
          <p:cNvSpPr/>
          <p:nvPr/>
        </p:nvSpPr>
        <p:spPr>
          <a:xfrm>
            <a:off x="9911880" y="2617969"/>
            <a:ext cx="1856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Demostraciones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IBM Plex Sans Medium" pitchFamily="34" charset="-122"/>
                <a:cs typeface="Times New Roman" panose="02020603050405020304" pitchFamily="18" charset="0"/>
              </a:rPr>
              <a:t>locales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911F941C-A41E-98D7-2550-1D4EA91145BB}"/>
              </a:ext>
            </a:extLst>
          </p:cNvPr>
          <p:cNvSpPr/>
          <p:nvPr/>
        </p:nvSpPr>
        <p:spPr>
          <a:xfrm>
            <a:off x="9795120" y="3429000"/>
            <a:ext cx="209002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Organizar eventos y talleres en zonas rurales para demostrar la efectividad y capacitar en el uso de la tecnología</a:t>
            </a: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9C2D74A0-FB8D-024A-AACE-2F5B76838FEA}"/>
              </a:ext>
            </a:extLst>
          </p:cNvPr>
          <p:cNvSpPr/>
          <p:nvPr/>
        </p:nvSpPr>
        <p:spPr>
          <a:xfrm>
            <a:off x="8165200" y="5050109"/>
            <a:ext cx="680442" cy="680442"/>
          </a:xfrm>
          <a:prstGeom prst="roundRect">
            <a:avLst>
              <a:gd name="adj" fmla="val 13436980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B37368B1-3634-73F5-5788-E90A5C96C2E1}"/>
              </a:ext>
            </a:extLst>
          </p:cNvPr>
          <p:cNvSpPr/>
          <p:nvPr/>
        </p:nvSpPr>
        <p:spPr>
          <a:xfrm>
            <a:off x="10454742" y="5011874"/>
            <a:ext cx="680442" cy="680442"/>
          </a:xfrm>
          <a:prstGeom prst="roundRect">
            <a:avLst>
              <a:gd name="adj" fmla="val 13436980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E1709E-CB55-AF30-A710-AE4D19306BBE}"/>
              </a:ext>
            </a:extLst>
          </p:cNvPr>
          <p:cNvSpPr txBox="1"/>
          <p:nvPr/>
        </p:nvSpPr>
        <p:spPr>
          <a:xfrm>
            <a:off x="4948218" y="1051943"/>
            <a:ext cx="644022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3.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Viabilidad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 y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comercialización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2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481-5AD5-D5C1-4430-B5DF4DE0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61F524A7-813E-8AA6-F8D0-3496576943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E379CB98-1980-9759-A7EC-1AAFFC23B70A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6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97E977F7-7C1C-BC05-6193-99BB32E95F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FD3EF35-3C02-523A-7C01-D46693C70090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90994AD-04F6-541D-A920-63D4C85BDED8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6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AF1340-77D9-9002-974E-61709015CD75}"/>
              </a:ext>
            </a:extLst>
          </p:cNvPr>
          <p:cNvSpPr txBox="1"/>
          <p:nvPr/>
        </p:nvSpPr>
        <p:spPr>
          <a:xfrm>
            <a:off x="4177019" y="2946621"/>
            <a:ext cx="302879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Viabilidad técnica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3D495C-2128-6898-E0ED-658D4779593D}"/>
              </a:ext>
            </a:extLst>
          </p:cNvPr>
          <p:cNvSpPr txBox="1"/>
          <p:nvPr/>
        </p:nvSpPr>
        <p:spPr>
          <a:xfrm>
            <a:off x="361370" y="934761"/>
            <a:ext cx="5386286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 a Agricultura 4.0. El proyecto es factible porque cuenta con tecnologías disponibles y accesibles, como imágenes satelitales gratuitas, sensores de bajo costo e inteligencia artificial. Además, el asistente de voz se apoya en herramientas de lenguaje natural ya utilizadas en diversas plataformas.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AB4417-6492-7811-AD51-26DE7DDD8966}"/>
              </a:ext>
            </a:extLst>
          </p:cNvPr>
          <p:cNvSpPr txBox="1"/>
          <p:nvPr/>
        </p:nvSpPr>
        <p:spPr>
          <a:xfrm>
            <a:off x="6458857" y="892930"/>
            <a:ext cx="5602189" cy="175432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aplicación y plataforma web pueden desarrollarse con software moderno y servicios en la nube, garantizando acceso desde móviles y computadoras. El asistente de voz multilingüe se integra fácilmente en dispositivos sencillos y aplicaciones móviles. </a:t>
            </a:r>
          </a:p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Interfaz:</a:t>
            </a: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aplicación móvil multiplataforma + panel web.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0E4C6F8-B0B6-2D69-1DC6-001FD3B422B3}"/>
              </a:ext>
            </a:extLst>
          </p:cNvPr>
          <p:cNvSpPr txBox="1"/>
          <p:nvPr/>
        </p:nvSpPr>
        <p:spPr>
          <a:xfrm>
            <a:off x="3803279" y="4032548"/>
            <a:ext cx="3776270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sistema puede extenderse a nuevas zonas agrícolas con bajo costo gracias al uso de la nube y datos abiertos. También es flexible para integrar tecnologías futuras como drones o sensores avanzados.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1603C898-3370-B4BD-F4E0-B390818C7961}"/>
              </a:ext>
            </a:extLst>
          </p:cNvPr>
          <p:cNvCxnSpPr>
            <a:cxnSpLocks/>
          </p:cNvCxnSpPr>
          <p:nvPr/>
        </p:nvCxnSpPr>
        <p:spPr>
          <a:xfrm rot="10800000">
            <a:off x="3237223" y="2759120"/>
            <a:ext cx="924705" cy="42940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817F2B22-9C64-85B0-65F2-BFAF95563FF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205809" y="2703224"/>
            <a:ext cx="1502762" cy="44345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curvado 46">
            <a:extLst>
              <a:ext uri="{FF2B5EF4-FFF2-40B4-BE49-F238E27FC236}">
                <a16:creationId xmlns:a16="http://schemas.microsoft.com/office/drawing/2014/main" id="{C37BDAAF-B208-DDCA-C3BC-0666A9F0C2CC}"/>
              </a:ext>
            </a:extLst>
          </p:cNvPr>
          <p:cNvCxnSpPr>
            <a:cxnSpLocks/>
          </p:cNvCxnSpPr>
          <p:nvPr/>
        </p:nvCxnSpPr>
        <p:spPr>
          <a:xfrm rot="5400000">
            <a:off x="5401407" y="3503214"/>
            <a:ext cx="269772" cy="127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8BBC1D-7B7D-7097-3197-B26BD9820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9" y="3188528"/>
            <a:ext cx="3657769" cy="2057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30790F2C-3256-BDEC-9706-72B483E3D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742" y="3360026"/>
            <a:ext cx="3941330" cy="218962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6959FCB-D01A-F84A-4EF6-A815A6EB0895}"/>
              </a:ext>
            </a:extLst>
          </p:cNvPr>
          <p:cNvSpPr txBox="1"/>
          <p:nvPr/>
        </p:nvSpPr>
        <p:spPr>
          <a:xfrm>
            <a:off x="7957190" y="617601"/>
            <a:ext cx="281214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Infraestructura tecnológica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F889BC9-2FAC-E9AC-36D5-938262E8AA71}"/>
              </a:ext>
            </a:extLst>
          </p:cNvPr>
          <p:cNvSpPr txBox="1"/>
          <p:nvPr/>
        </p:nvSpPr>
        <p:spPr>
          <a:xfrm>
            <a:off x="1551378" y="692078"/>
            <a:ext cx="300627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la plataforma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A9D4711-BE73-B676-AF82-2BFC9A329EEF}"/>
              </a:ext>
            </a:extLst>
          </p:cNvPr>
          <p:cNvSpPr txBox="1"/>
          <p:nvPr/>
        </p:nvSpPr>
        <p:spPr>
          <a:xfrm>
            <a:off x="4923971" y="3739781"/>
            <a:ext cx="153488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Escalabilidad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2C199B-619D-52C1-9EEB-EB62085FD0C8}"/>
              </a:ext>
            </a:extLst>
          </p:cNvPr>
          <p:cNvSpPr txBox="1"/>
          <p:nvPr/>
        </p:nvSpPr>
        <p:spPr>
          <a:xfrm>
            <a:off x="1119089" y="5917261"/>
            <a:ext cx="945302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insumos (10–20%), incremento de rendimiento (15–25%), mejor adaptación climática.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31162FD-89F2-5EB1-E1B3-9966B76E57B8}"/>
              </a:ext>
            </a:extLst>
          </p:cNvPr>
          <p:cNvSpPr txBox="1"/>
          <p:nvPr/>
        </p:nvSpPr>
        <p:spPr>
          <a:xfrm>
            <a:off x="4403983" y="5592521"/>
            <a:ext cx="227731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esperados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4684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EB00B-CDF1-A697-0FFB-8771D87A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3DBE0637-D9B7-D60D-BA6D-E942C2E9D2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6CB3D851-6721-1C42-B238-CA4EB68A1499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7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A8525F48-1B79-0CD0-CF41-C3A3819F7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13FDEB-27C0-A1CE-1AF2-698077B0DA63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004B586-AFD7-DFAD-4C0E-D319FEF9CE46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7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0B7675A-74CE-4348-6386-EF552D2B1495}"/>
              </a:ext>
            </a:extLst>
          </p:cNvPr>
          <p:cNvSpPr txBox="1"/>
          <p:nvPr/>
        </p:nvSpPr>
        <p:spPr>
          <a:xfrm>
            <a:off x="501858" y="1144708"/>
            <a:ext cx="5470721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ChacraDigital debe ajustarse a la Ley de Protección de Datos Personales (Ley N° 29733) y cumplir con normativas agrícolas y ambientales, incluyendo estándares del MINAGRI para fertilizantes y bioinsumos.</a:t>
            </a:r>
          </a:p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Protocolos de seguridad de datos y anonimización.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A9D2C1-B279-BF87-19CD-1D858BBFEE9A}"/>
              </a:ext>
            </a:extLst>
          </p:cNvPr>
          <p:cNvSpPr txBox="1"/>
          <p:nvPr/>
        </p:nvSpPr>
        <p:spPr>
          <a:xfrm>
            <a:off x="6698685" y="1366787"/>
            <a:ext cx="4793015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plataforma fomenta el uso eficiente del agua y fertilizantes, reduciendo el impacto ambiental y promoviendo prácticas agrícolas sostenibles a largo plazo.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2B18C6E-BCA8-1016-6D0D-881566DE34C2}"/>
              </a:ext>
            </a:extLst>
          </p:cNvPr>
          <p:cNvSpPr txBox="1"/>
          <p:nvPr/>
        </p:nvSpPr>
        <p:spPr>
          <a:xfrm>
            <a:off x="3841378" y="4068136"/>
            <a:ext cx="3776270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proyecto puede acceder a fondos de instituciones, programas estatales y ONG, mientras que el modelo de suscripción asegura ingresos constantes para su mantenimiento.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766CF464-38C7-8E5D-08B1-1C5F5A6FF296}"/>
              </a:ext>
            </a:extLst>
          </p:cNvPr>
          <p:cNvCxnSpPr/>
          <p:nvPr/>
        </p:nvCxnSpPr>
        <p:spPr>
          <a:xfrm rot="10800000">
            <a:off x="3237221" y="2759118"/>
            <a:ext cx="1132115" cy="45869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E7D56DF1-15E5-E84D-B099-02C37547F9D7}"/>
              </a:ext>
            </a:extLst>
          </p:cNvPr>
          <p:cNvCxnSpPr/>
          <p:nvPr/>
        </p:nvCxnSpPr>
        <p:spPr>
          <a:xfrm flipV="1">
            <a:off x="7024914" y="2703224"/>
            <a:ext cx="1683657" cy="51459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curvado 46">
            <a:extLst>
              <a:ext uri="{FF2B5EF4-FFF2-40B4-BE49-F238E27FC236}">
                <a16:creationId xmlns:a16="http://schemas.microsoft.com/office/drawing/2014/main" id="{84F243FD-8642-9C6E-CA10-937C2DE212FC}"/>
              </a:ext>
            </a:extLst>
          </p:cNvPr>
          <p:cNvCxnSpPr>
            <a:cxnSpLocks/>
          </p:cNvCxnSpPr>
          <p:nvPr/>
        </p:nvCxnSpPr>
        <p:spPr>
          <a:xfrm rot="5400000">
            <a:off x="5401407" y="3503214"/>
            <a:ext cx="269772" cy="127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5B9CEB57-4393-8D66-404C-23E8BB7E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4" y="3038950"/>
            <a:ext cx="3452136" cy="84360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6DB2FD2-9023-CB50-E310-8EA6062EB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53" y="3965214"/>
            <a:ext cx="3217237" cy="1867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CF5D0AD-1F11-B32F-F6BA-B62F262D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463" y="3118740"/>
            <a:ext cx="3217237" cy="257635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D276282-DB4E-448D-5DDB-2C6BC2857F60}"/>
              </a:ext>
            </a:extLst>
          </p:cNvPr>
          <p:cNvSpPr txBox="1"/>
          <p:nvPr/>
        </p:nvSpPr>
        <p:spPr>
          <a:xfrm>
            <a:off x="4132706" y="2698526"/>
            <a:ext cx="333392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sz="20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Viabilidad legal y Sostenibilidad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7B6580-CB1C-D7C0-7477-895334829DA1}"/>
              </a:ext>
            </a:extLst>
          </p:cNvPr>
          <p:cNvSpPr txBox="1"/>
          <p:nvPr/>
        </p:nvSpPr>
        <p:spPr>
          <a:xfrm>
            <a:off x="3860427" y="3746497"/>
            <a:ext cx="3738171" cy="33855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Financiación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sostenibilidad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económica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42CEFA-6401-3EDD-41F2-A42E304F9187}"/>
              </a:ext>
            </a:extLst>
          </p:cNvPr>
          <p:cNvSpPr txBox="1"/>
          <p:nvPr/>
        </p:nvSpPr>
        <p:spPr>
          <a:xfrm>
            <a:off x="8059234" y="1092616"/>
            <a:ext cx="207191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Sostenibilidad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3CBCF0-D7F6-5866-1EF0-3DED0C69E277}"/>
              </a:ext>
            </a:extLst>
          </p:cNvPr>
          <p:cNvSpPr txBox="1"/>
          <p:nvPr/>
        </p:nvSpPr>
        <p:spPr>
          <a:xfrm>
            <a:off x="2153183" y="833189"/>
            <a:ext cx="216807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legal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7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CD18-01C0-5BC6-B1B4-CEA39EFF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A6E2F216-4FA0-E027-BC69-C93FF0C975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5D1FE71F-060A-5995-F259-F5B8F3A54976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8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3634D05E-0505-0A84-4063-B20466E73E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4C28D6-D6DA-A548-8F2E-E63A4B732CB1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B9FF76D-A8AA-2986-1B26-500CBC4A74DD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8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3BC282-1FF6-B49C-9D8F-3E3EC4404E06}"/>
              </a:ext>
            </a:extLst>
          </p:cNvPr>
          <p:cNvSpPr txBox="1"/>
          <p:nvPr/>
        </p:nvSpPr>
        <p:spPr>
          <a:xfrm>
            <a:off x="3230244" y="227692"/>
            <a:ext cx="644022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7.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Modelo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validación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rototipo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0B523C-5E43-90A4-C4AA-E397BC5E3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0" r="4269"/>
          <a:stretch/>
        </p:blipFill>
        <p:spPr>
          <a:xfrm>
            <a:off x="416103" y="934669"/>
            <a:ext cx="11359793" cy="44092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E4B6885-BFB7-F9C7-FB82-B4761036090E}"/>
              </a:ext>
            </a:extLst>
          </p:cNvPr>
          <p:cNvSpPr txBox="1"/>
          <p:nvPr/>
        </p:nvSpPr>
        <p:spPr>
          <a:xfrm>
            <a:off x="416103" y="5343904"/>
            <a:ext cx="1135979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Escenario piloto: </a:t>
            </a: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cultivos (ej. café y cacao), 30 parcelas, periodo de 9 meses.</a:t>
            </a:r>
          </a:p>
          <a:p>
            <a:pPr algn="just"/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Métricas de validación: </a:t>
            </a: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ahorro de agua, reducción de pérdidas, precisión de alertas (&gt;80%), adopción por parte de usuarios (&gt;70%)</a:t>
            </a:r>
          </a:p>
        </p:txBody>
      </p:sp>
    </p:spTree>
    <p:extLst>
      <p:ext uri="{BB962C8B-B14F-4D97-AF65-F5344CB8AC3E}">
        <p14:creationId xmlns:p14="http://schemas.microsoft.com/office/powerpoint/2010/main" val="41889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CD18-01C0-5BC6-B1B4-CEA39EFF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1" descr="Logotipo - UNTRM">
            <a:extLst>
              <a:ext uri="{FF2B5EF4-FFF2-40B4-BE49-F238E27FC236}">
                <a16:creationId xmlns:a16="http://schemas.microsoft.com/office/drawing/2014/main" id="{A6E2F216-4FA0-E027-BC69-C93FF0C975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79" y="86537"/>
            <a:ext cx="2453957" cy="7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5D1FE71F-060A-5995-F259-F5B8F3A54976}"/>
              </a:ext>
            </a:extLst>
          </p:cNvPr>
          <p:cNvSpPr txBox="1">
            <a:spLocks/>
          </p:cNvSpPr>
          <p:nvPr/>
        </p:nvSpPr>
        <p:spPr>
          <a:xfrm>
            <a:off x="17879745" y="97277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9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3634D05E-0505-0A84-4063-B20466E73E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26667"/>
            <a:ext cx="12192000" cy="4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4C28D6-D6DA-A548-8F2E-E63A4B732CB1}"/>
              </a:ext>
            </a:extLst>
          </p:cNvPr>
          <p:cNvSpPr txBox="1"/>
          <p:nvPr/>
        </p:nvSpPr>
        <p:spPr>
          <a:xfrm>
            <a:off x="360217" y="6482561"/>
            <a:ext cx="9310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Innovación agraria y Desarrollo rural  -  Unidad I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B9FF76D-A8AA-2986-1B26-500CBC4A74DD}"/>
              </a:ext>
            </a:extLst>
          </p:cNvPr>
          <p:cNvSpPr txBox="1">
            <a:spLocks/>
          </p:cNvSpPr>
          <p:nvPr/>
        </p:nvSpPr>
        <p:spPr>
          <a:xfrm>
            <a:off x="18032145" y="9880140"/>
            <a:ext cx="176967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350" smtClean="0">
                <a:latin typeface="+mj-lt"/>
                <a:cs typeface="Times New Roman" panose="02020603050405020304" pitchFamily="18" charset="0"/>
              </a:rPr>
              <a:pPr marL="38100">
                <a:spcBef>
                  <a:spcPts val="300"/>
                </a:spcBef>
              </a:pPr>
              <a:t>9</a:t>
            </a:fld>
            <a:endParaRPr lang="es-PE" spc="-35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3BC282-1FF6-B49C-9D8F-3E3EC4404E06}"/>
              </a:ext>
            </a:extLst>
          </p:cNvPr>
          <p:cNvSpPr txBox="1"/>
          <p:nvPr/>
        </p:nvSpPr>
        <p:spPr>
          <a:xfrm>
            <a:off x="3230244" y="362791"/>
            <a:ext cx="644022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6.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Núcleo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 del Proyecto: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Equipo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IBM Plex Sans Medium" pitchFamily="34" charset="-122"/>
                <a:cs typeface="Times New Roman" panose="02020603050405020304" pitchFamily="18" charset="0"/>
              </a:rPr>
              <a:t>técnico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D6DC15-FB14-0FBA-1480-3515D9FEC99C}"/>
              </a:ext>
            </a:extLst>
          </p:cNvPr>
          <p:cNvSpPr txBox="1"/>
          <p:nvPr/>
        </p:nvSpPr>
        <p:spPr>
          <a:xfrm>
            <a:off x="3384050" y="3599931"/>
            <a:ext cx="8304087" cy="147732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Diseño e instalación de sensores, redes de comunicación y protocolos de transmisión.</a:t>
            </a:r>
            <a:b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Implementación de plataforma web y móvil, integra APIs y garantiza escalabilidad.</a:t>
            </a:r>
            <a:b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Asegura usabilidad, interfaces simples para agricultores, accesibilidad offline.</a:t>
            </a:r>
            <a:b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Análisis de NDVI, imágenes satelitales, integración con datos agroclimáticos.</a:t>
            </a:r>
          </a:p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Protección de datos, contratos de uso, cumplimiento de normativas.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E970F8-3919-470B-EC89-C75D6DC0D9DF}"/>
              </a:ext>
            </a:extLst>
          </p:cNvPr>
          <p:cNvSpPr txBox="1"/>
          <p:nvPr/>
        </p:nvSpPr>
        <p:spPr>
          <a:xfrm>
            <a:off x="539740" y="1126591"/>
            <a:ext cx="26905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Director/a de Proyecto:</a:t>
            </a:r>
            <a:endParaRPr lang="es-P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9E9C5AD-B41C-9A11-A1A0-7FEAF853ADE1}"/>
              </a:ext>
            </a:extLst>
          </p:cNvPr>
          <p:cNvSpPr txBox="1"/>
          <p:nvPr/>
        </p:nvSpPr>
        <p:spPr>
          <a:xfrm>
            <a:off x="3384050" y="1120659"/>
            <a:ext cx="8304087" cy="3693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 cronograma, presupuesto, reportes. Garantiza cumplimiento de objetivos.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78524A-8D55-F674-FC82-2B90F7C09377}"/>
              </a:ext>
            </a:extLst>
          </p:cNvPr>
          <p:cNvSpPr txBox="1"/>
          <p:nvPr/>
        </p:nvSpPr>
        <p:spPr>
          <a:xfrm>
            <a:off x="539740" y="2283622"/>
            <a:ext cx="26905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Ingeniero/a Agrónomo:</a:t>
            </a:r>
            <a:endParaRPr lang="es-PE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F90799-FFAE-BE31-0C61-98E35E106C03}"/>
              </a:ext>
            </a:extLst>
          </p:cNvPr>
          <p:cNvSpPr txBox="1"/>
          <p:nvPr/>
        </p:nvSpPr>
        <p:spPr>
          <a:xfrm>
            <a:off x="3384050" y="1806297"/>
            <a:ext cx="8304087" cy="147732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Define protocolos de manejo de cultivos, calibra umbrales de decisión, valida las recomendaciones técnicas.</a:t>
            </a:r>
          </a:p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Desarrolla modelos predictivos (clima, plagas, nutrición), procesa imágenes satelitales y entrena algoritmos.</a:t>
            </a:r>
          </a:p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Implementa talleres, manuales y estrategias de adopción en comunidades rurales.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3D194DB-33E0-BCB3-110C-A6C44AD11605}"/>
              </a:ext>
            </a:extLst>
          </p:cNvPr>
          <p:cNvSpPr txBox="1"/>
          <p:nvPr/>
        </p:nvSpPr>
        <p:spPr>
          <a:xfrm>
            <a:off x="539740" y="3834434"/>
            <a:ext cx="2690504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Ingeniero Mecatrónico/Telecomunicaciones/ Software:</a:t>
            </a:r>
            <a:endParaRPr lang="es-PE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6CA414-F0C8-67EE-465A-2D0DDB5ADFDC}"/>
              </a:ext>
            </a:extLst>
          </p:cNvPr>
          <p:cNvSpPr txBox="1"/>
          <p:nvPr/>
        </p:nvSpPr>
        <p:spPr>
          <a:xfrm>
            <a:off x="3384050" y="5269744"/>
            <a:ext cx="8304087" cy="64633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Control presupuestal, sostenibilidad financiera, gestión de fondos.</a:t>
            </a:r>
          </a:p>
          <a:p>
            <a:pPr algn="just"/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Vínculo con cooperativas, ONGs, agencias agrarias y entes reguladores.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77CE24-7485-957B-D7C8-2326430C1C94}"/>
              </a:ext>
            </a:extLst>
          </p:cNvPr>
          <p:cNvSpPr txBox="1"/>
          <p:nvPr/>
        </p:nvSpPr>
        <p:spPr>
          <a:xfrm>
            <a:off x="539740" y="5269744"/>
            <a:ext cx="269050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Administración y marketing: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10606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etras en mader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3851</TotalTime>
  <Words>1374</Words>
  <Application>Microsoft Macintosh PowerPoint</Application>
  <PresentationFormat>Panorámica</PresentationFormat>
  <Paragraphs>145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Times New Roman</vt:lpstr>
      <vt:lpstr>Georgia</vt:lpstr>
      <vt:lpstr>Trebuchet MS</vt:lpstr>
      <vt:lpstr>Calibri</vt:lpstr>
      <vt:lpstr>Wingdings</vt:lpstr>
      <vt:lpstr>Quattrocento Sans</vt:lpstr>
      <vt:lpstr>Letras en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Sheyla Mayli Vargas Rojas</cp:lastModifiedBy>
  <cp:revision>113</cp:revision>
  <dcterms:created xsi:type="dcterms:W3CDTF">2024-07-13T15:47:03Z</dcterms:created>
  <dcterms:modified xsi:type="dcterms:W3CDTF">2025-09-23T21:35:07Z</dcterms:modified>
</cp:coreProperties>
</file>